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59" r:id="rId10"/>
  </p:sldIdLst>
  <p:sldSz cx="12192000" cy="6858000"/>
  <p:notesSz cx="6858000" cy="9144000"/>
  <p:embeddedFontLst>
    <p:embeddedFont>
      <p:font typeface="Alte Haas Grotesk" panose="02000503000000020004" pitchFamily="2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Candara" panose="020E0502030303020204" pitchFamily="34" charset="0"/>
      <p:regular r:id="rId18"/>
      <p:bold r:id="rId19"/>
      <p:italic r:id="rId20"/>
      <p:boldItalic r:id="rId21"/>
    </p:embeddedFont>
    <p:embeddedFont>
      <p:font typeface="ITC Avant Garde Gothic LT Demi" pitchFamily="50" charset="0"/>
      <p:bold r:id="rId22"/>
    </p:embeddedFont>
    <p:embeddedFont>
      <p:font typeface="Open Sans" panose="020B0606030504020204" pitchFamily="34" charset="0"/>
      <p:regular r:id="rId23"/>
      <p:bold r:id="rId24"/>
      <p:italic r:id="rId25"/>
      <p:boldItalic r:id="rId26"/>
    </p:embeddedFont>
  </p:embeddedFontLst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15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gif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7C1EB88-331D-48B0-AFE8-FF8F28F20B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CFADF28D-0646-496D-B42D-C8ADC48327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FF3C582-32BE-4602-84A0-4A6C0DE20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7BB1A-B642-4A5C-9C6B-29C532C6B326}" type="datetimeFigureOut">
              <a:rPr lang="cs-CZ" smtClean="0"/>
              <a:t>12.12.2021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D810C60-56BF-485F-8BB3-7BF3816CF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8CD29C9F-69C2-430C-A654-B716D2590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C2944-C905-4DE5-A6F8-D3D0E26F24B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35376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2F7D74A-35AA-453B-94B3-1C98B7F25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EDB0DC8E-4F8F-4AA5-8A2A-DF4208B900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631EBE03-B5D8-49BB-AE7D-FEF008C43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7BB1A-B642-4A5C-9C6B-29C532C6B326}" type="datetimeFigureOut">
              <a:rPr lang="cs-CZ" smtClean="0"/>
              <a:t>12.12.2021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FE71C1FF-0D33-4E4E-AF69-053FC5716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C8FC81C-8C51-4B65-941B-25B9F1498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C2944-C905-4DE5-A6F8-D3D0E26F24B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18257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D82AB11F-7DEC-43EE-92C6-370B154D25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9166A0B6-F927-4DEF-BB75-095156DE3A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549D64B-AD7D-4163-9051-05B3AADA1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7BB1A-B642-4A5C-9C6B-29C532C6B326}" type="datetimeFigureOut">
              <a:rPr lang="cs-CZ" smtClean="0"/>
              <a:t>12.12.2021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26E00E0-8977-4214-9657-9F681B917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6616B32-1749-43D7-B16C-B6EFC4986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C2944-C905-4DE5-A6F8-D3D0E26F24B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90365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50FCF41-3C2D-46E5-AB59-B7AC22577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6BCB4F5-7F20-4900-B11A-7DA805158C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D3DD97CB-BC7D-4A21-A75E-FD0F1DD9A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7BB1A-B642-4A5C-9C6B-29C532C6B326}" type="datetimeFigureOut">
              <a:rPr lang="cs-CZ" smtClean="0"/>
              <a:t>12.12.2021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4E5F9DC4-9B96-46C3-B0F6-51AE38A28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BFC780F-A835-42D8-AF0A-2B4955C8F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C2944-C905-4DE5-A6F8-D3D0E26F24B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79906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A681EB2-7E75-44B7-A0FA-9779FC8B5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C19A518A-6830-46E2-887D-4E8DC19BB0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DCAD9B3B-CE45-44E8-85A6-060F0BC6F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7BB1A-B642-4A5C-9C6B-29C532C6B326}" type="datetimeFigureOut">
              <a:rPr lang="cs-CZ" smtClean="0"/>
              <a:t>12.12.2021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26559EE1-B8CC-4B46-988B-6A193699F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B00FEB10-1960-4D0E-8030-F6CBCCE7F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C2944-C905-4DE5-A6F8-D3D0E26F24B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62040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3A8CF97-E164-4605-A0BB-8D405797F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847F7C3-CE7C-431E-8045-3E095F67B0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13BBB1A8-52E1-4016-98E1-E04E1C634C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5085A81E-C750-4A1E-9880-CB8334F55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7BB1A-B642-4A5C-9C6B-29C532C6B326}" type="datetimeFigureOut">
              <a:rPr lang="cs-CZ" smtClean="0"/>
              <a:t>12.12.2021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34F0C652-96DE-4C9D-944F-DCA2B18A5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9E2F56F2-F143-49B2-A525-C6BD5D7DF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C2944-C905-4DE5-A6F8-D3D0E26F24B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43743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981A606-7501-400D-9B8C-1FE2665BC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3562A4C8-8F4F-4DDB-8D79-136BD54BDB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FA08F133-DE2D-445B-AF8A-C2A75AB2EF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16B75871-A221-4C9E-BC50-AE5DDCDB69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96F52AB7-9640-4F1D-AB52-A5BE5AB994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12B65C71-39A1-4FC2-A3DB-946DDB4E8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7BB1A-B642-4A5C-9C6B-29C532C6B326}" type="datetimeFigureOut">
              <a:rPr lang="cs-CZ" smtClean="0"/>
              <a:t>12.12.2021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9F0005C4-8641-41D2-BB9C-B32D37C15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0E4E545C-54A8-4B1E-A221-B9E44D2EB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C2944-C905-4DE5-A6F8-D3D0E26F24B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63278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5CDB8D4-33AE-42C6-B1CB-56D49FBA3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5C435D16-56CD-43B0-88B5-027B62420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7BB1A-B642-4A5C-9C6B-29C532C6B326}" type="datetimeFigureOut">
              <a:rPr lang="cs-CZ" smtClean="0"/>
              <a:t>12.12.2021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5873A296-0737-4B81-8BDB-63E4B85F3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E709A07D-349D-4104-A1C9-E3B08A87E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C2944-C905-4DE5-A6F8-D3D0E26F24B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76036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C2FB4EB6-77FB-4ECA-BAD5-7AE69F9F2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7BB1A-B642-4A5C-9C6B-29C532C6B326}" type="datetimeFigureOut">
              <a:rPr lang="cs-CZ" smtClean="0"/>
              <a:t>12.12.2021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AAEC4FB9-947D-4755-B64D-72918763A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C981AEE9-66BE-49CB-B6C2-D3FE1374A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C2944-C905-4DE5-A6F8-D3D0E26F24B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81914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C3176A3-4546-4B31-84FF-9C6CF7864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75191B5-E4E1-4B4B-8F9A-AFAED7DB0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873148AD-C1C5-4B6D-BE0B-5657D78739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D89DCA68-3C3F-44E5-8EF1-C389026D5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7BB1A-B642-4A5C-9C6B-29C532C6B326}" type="datetimeFigureOut">
              <a:rPr lang="cs-CZ" smtClean="0"/>
              <a:t>12.12.2021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2198CDB7-106B-46D6-B65B-90557FC71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499CC830-96C2-4212-83E4-D738EE9E9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C2944-C905-4DE5-A6F8-D3D0E26F24B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45668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CC10716-707A-420D-AB12-7245F5516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CA66DF44-695B-4C88-B495-1135147395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CB4D6520-38F8-4516-B836-E7DA92C81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E24A2EB8-D1EA-45D0-B827-D76C47CDC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7BB1A-B642-4A5C-9C6B-29C532C6B326}" type="datetimeFigureOut">
              <a:rPr lang="cs-CZ" smtClean="0"/>
              <a:t>12.12.2021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EF999D7F-7598-4BCE-B11E-B4DD86BAE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54C50AFC-6277-435B-9F87-BE0F9B0A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C2944-C905-4DE5-A6F8-D3D0E26F24B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0189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3455EE98-D756-4A09-BB03-0E9E72C42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CB7A9B61-E5AD-42D0-BD36-22A3BEB46C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BE57F58-DA14-42BE-A263-E1C0587949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57BB1A-B642-4A5C-9C6B-29C532C6B326}" type="datetimeFigureOut">
              <a:rPr lang="cs-CZ" smtClean="0"/>
              <a:t>12.12.2021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3F3A6E60-7F20-4421-8739-65EA443DB7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19F474E-4853-4C25-8F78-A30A225C56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C2944-C905-4DE5-A6F8-D3D0E26F24B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42582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nity-Technologies/ml-agents" TargetMode="External"/><Relationship Id="rId2" Type="http://schemas.openxmlformats.org/officeDocument/2006/relationships/hyperlink" Target="https://www.klipartz.com/en/sticker-png-xuced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1000logos.net/unity-logo/" TargetMode="External"/><Relationship Id="rId4" Type="http://schemas.openxmlformats.org/officeDocument/2006/relationships/hyperlink" Target="https://marksaroufim.medium.com/building-your-own-game-simulations-for-reinforcement-learning-with-unity-ml-agents-a-code-deep-e69a7bbc601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>
            <a:extLst>
              <a:ext uri="{FF2B5EF4-FFF2-40B4-BE49-F238E27FC236}">
                <a16:creationId xmlns:a16="http://schemas.microsoft.com/office/drawing/2014/main" id="{9F079DEA-0E8B-4EF5-8EEC-DF1B150E86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9" y="1286933"/>
            <a:ext cx="6671677" cy="5571067"/>
          </a:xfrm>
          <a:prstGeom prst="rect">
            <a:avLst/>
          </a:prstGeo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AE151AA8-A406-4408-815E-8EB04A46F6CC}"/>
              </a:ext>
            </a:extLst>
          </p:cNvPr>
          <p:cNvSpPr txBox="1"/>
          <p:nvPr/>
        </p:nvSpPr>
        <p:spPr>
          <a:xfrm>
            <a:off x="7152703" y="1086315"/>
            <a:ext cx="4331635" cy="584775"/>
          </a:xfrm>
          <a:prstGeom prst="rect">
            <a:avLst/>
          </a:prstGeom>
          <a:noFill/>
          <a:effectLst>
            <a:outerShdw blurRad="12700" dist="38100" dir="2700000" algn="tl" rotWithShape="0">
              <a:srgbClr val="2E1504">
                <a:alpha val="45882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cs-CZ" sz="3200" b="1" dirty="0">
                <a:solidFill>
                  <a:schemeClr val="accent2"/>
                </a:solidFill>
                <a:latin typeface="Candara" panose="020E0502030303020204" pitchFamily="34" charset="0"/>
              </a:rPr>
              <a:t>Algoritmus doporučení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A35B83E4-CBFA-4DBF-99B3-B35B1B1E0FC5}"/>
              </a:ext>
            </a:extLst>
          </p:cNvPr>
          <p:cNvSpPr txBox="1"/>
          <p:nvPr/>
        </p:nvSpPr>
        <p:spPr>
          <a:xfrm>
            <a:off x="8000247" y="1671090"/>
            <a:ext cx="2449710" cy="276999"/>
          </a:xfrm>
          <a:prstGeom prst="rect">
            <a:avLst/>
          </a:prstGeom>
          <a:noFill/>
          <a:effectLst>
            <a:outerShdw blurRad="12700" dist="12700" dir="2700000" algn="tl" rotWithShape="0">
              <a:srgbClr val="2E1504">
                <a:alpha val="14000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cs-CZ" sz="1200" b="1" dirty="0">
                <a:solidFill>
                  <a:schemeClr val="accent2"/>
                </a:solidFill>
                <a:latin typeface="Candara" panose="020E0502030303020204" pitchFamily="34" charset="0"/>
              </a:rPr>
              <a:t>Zprostředkovaný Unity ML-</a:t>
            </a:r>
            <a:r>
              <a:rPr lang="cs-CZ" sz="1200" b="1" dirty="0" err="1">
                <a:solidFill>
                  <a:schemeClr val="accent2"/>
                </a:solidFill>
                <a:latin typeface="Candara" panose="020E0502030303020204" pitchFamily="34" charset="0"/>
              </a:rPr>
              <a:t>Agents</a:t>
            </a:r>
            <a:endParaRPr lang="cs-CZ" sz="1200" b="1" dirty="0">
              <a:solidFill>
                <a:schemeClr val="accent2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9098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ázek 2" descr="Obsah obrázku žena, osoba&#10;&#10;Popis byl vytvořen automaticky">
            <a:extLst>
              <a:ext uri="{FF2B5EF4-FFF2-40B4-BE49-F238E27FC236}">
                <a16:creationId xmlns:a16="http://schemas.microsoft.com/office/drawing/2014/main" id="{D7597ECB-61F9-49EB-A5DA-EA3A9D34A0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887" y="4132944"/>
            <a:ext cx="2220685" cy="1665514"/>
          </a:xfrm>
          <a:prstGeom prst="rect">
            <a:avLst/>
          </a:prstGeom>
        </p:spPr>
      </p:pic>
      <p:sp>
        <p:nvSpPr>
          <p:cNvPr id="7" name="TextovéPole 6">
            <a:extLst>
              <a:ext uri="{FF2B5EF4-FFF2-40B4-BE49-F238E27FC236}">
                <a16:creationId xmlns:a16="http://schemas.microsoft.com/office/drawing/2014/main" id="{2216F5B7-79EF-4981-B7EE-23D0FDBAF480}"/>
              </a:ext>
            </a:extLst>
          </p:cNvPr>
          <p:cNvSpPr txBox="1"/>
          <p:nvPr/>
        </p:nvSpPr>
        <p:spPr>
          <a:xfrm>
            <a:off x="5759206" y="290488"/>
            <a:ext cx="673581" cy="646331"/>
          </a:xfrm>
          <a:prstGeom prst="rect">
            <a:avLst/>
          </a:prstGeom>
          <a:noFill/>
          <a:effectLst>
            <a:outerShdw blurRad="12700" dist="38100" dir="2700000" algn="tl" rotWithShape="0">
              <a:srgbClr val="2E1504">
                <a:alpha val="45882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cs-CZ" sz="3600" b="1" dirty="0">
                <a:solidFill>
                  <a:schemeClr val="accent2"/>
                </a:solidFill>
                <a:latin typeface="Candara" panose="020E0502030303020204" pitchFamily="34" charset="0"/>
              </a:rPr>
              <a:t>Cíl</a:t>
            </a:r>
            <a:endParaRPr lang="cs-CZ" sz="4400" b="1" dirty="0">
              <a:solidFill>
                <a:schemeClr val="accent2"/>
              </a:solidFill>
              <a:latin typeface="Candara" panose="020E0502030303020204" pitchFamily="34" charset="0"/>
            </a:endParaRPr>
          </a:p>
        </p:txBody>
      </p:sp>
      <p:pic>
        <p:nvPicPr>
          <p:cNvPr id="5" name="Obrázek 4" descr="Obsah obrázku rámeček obrázku&#10;&#10;Popis byl vytvořen automaticky">
            <a:extLst>
              <a:ext uri="{FF2B5EF4-FFF2-40B4-BE49-F238E27FC236}">
                <a16:creationId xmlns:a16="http://schemas.microsoft.com/office/drawing/2014/main" id="{2FF82134-7F9A-4FF8-80A8-37223748E8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783" y="2085975"/>
            <a:ext cx="6962775" cy="1343025"/>
          </a:xfrm>
          <a:prstGeom prst="rect">
            <a:avLst/>
          </a:prstGeom>
        </p:spPr>
      </p:pic>
      <p:cxnSp>
        <p:nvCxnSpPr>
          <p:cNvPr id="9" name="Přímá spojnice 8">
            <a:extLst>
              <a:ext uri="{FF2B5EF4-FFF2-40B4-BE49-F238E27FC236}">
                <a16:creationId xmlns:a16="http://schemas.microsoft.com/office/drawing/2014/main" id="{F6A6B378-E006-47F3-90F8-BFB1E2EB9355}"/>
              </a:ext>
            </a:extLst>
          </p:cNvPr>
          <p:cNvCxnSpPr>
            <a:cxnSpLocks/>
          </p:cNvCxnSpPr>
          <p:nvPr/>
        </p:nvCxnSpPr>
        <p:spPr>
          <a:xfrm>
            <a:off x="5537405" y="2250927"/>
            <a:ext cx="0" cy="988219"/>
          </a:xfrm>
          <a:prstGeom prst="line">
            <a:avLst/>
          </a:prstGeom>
          <a:ln w="123825">
            <a:solidFill>
              <a:schemeClr val="accent4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5" name="Přímá spojnice 14">
            <a:extLst>
              <a:ext uri="{FF2B5EF4-FFF2-40B4-BE49-F238E27FC236}">
                <a16:creationId xmlns:a16="http://schemas.microsoft.com/office/drawing/2014/main" id="{2E169C5A-40A7-4477-8856-E7095BEEC442}"/>
              </a:ext>
            </a:extLst>
          </p:cNvPr>
          <p:cNvCxnSpPr>
            <a:cxnSpLocks/>
          </p:cNvCxnSpPr>
          <p:nvPr/>
        </p:nvCxnSpPr>
        <p:spPr>
          <a:xfrm>
            <a:off x="6454186" y="2250927"/>
            <a:ext cx="0" cy="988219"/>
          </a:xfrm>
          <a:prstGeom prst="line">
            <a:avLst/>
          </a:prstGeom>
          <a:ln w="123825">
            <a:solidFill>
              <a:schemeClr val="accent4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6" name="Přímá spojnice 15">
            <a:extLst>
              <a:ext uri="{FF2B5EF4-FFF2-40B4-BE49-F238E27FC236}">
                <a16:creationId xmlns:a16="http://schemas.microsoft.com/office/drawing/2014/main" id="{C7C95A01-43F5-44EC-A430-065963EE80E4}"/>
              </a:ext>
            </a:extLst>
          </p:cNvPr>
          <p:cNvCxnSpPr>
            <a:cxnSpLocks/>
          </p:cNvCxnSpPr>
          <p:nvPr/>
        </p:nvCxnSpPr>
        <p:spPr>
          <a:xfrm>
            <a:off x="5537405" y="3208190"/>
            <a:ext cx="944287" cy="0"/>
          </a:xfrm>
          <a:prstGeom prst="line">
            <a:avLst/>
          </a:prstGeom>
          <a:ln w="123825">
            <a:solidFill>
              <a:schemeClr val="accent4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9" name="Přímá spojnice 18">
            <a:extLst>
              <a:ext uri="{FF2B5EF4-FFF2-40B4-BE49-F238E27FC236}">
                <a16:creationId xmlns:a16="http://schemas.microsoft.com/office/drawing/2014/main" id="{82A0D1A5-D4BA-411D-9C2F-DE0B380A2843}"/>
              </a:ext>
            </a:extLst>
          </p:cNvPr>
          <p:cNvCxnSpPr>
            <a:cxnSpLocks/>
          </p:cNvCxnSpPr>
          <p:nvPr/>
        </p:nvCxnSpPr>
        <p:spPr>
          <a:xfrm>
            <a:off x="5537405" y="2289027"/>
            <a:ext cx="944287" cy="0"/>
          </a:xfrm>
          <a:prstGeom prst="line">
            <a:avLst/>
          </a:prstGeom>
          <a:ln w="123825">
            <a:solidFill>
              <a:schemeClr val="accent4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3" name="TextovéPole 22">
            <a:extLst>
              <a:ext uri="{FF2B5EF4-FFF2-40B4-BE49-F238E27FC236}">
                <a16:creationId xmlns:a16="http://schemas.microsoft.com/office/drawing/2014/main" id="{425E9131-F7BD-4241-87F3-98B33C594467}"/>
              </a:ext>
            </a:extLst>
          </p:cNvPr>
          <p:cNvSpPr txBox="1"/>
          <p:nvPr/>
        </p:nvSpPr>
        <p:spPr>
          <a:xfrm>
            <a:off x="1711887" y="5798458"/>
            <a:ext cx="2016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solidFill>
                  <a:schemeClr val="accent1"/>
                </a:solidFill>
                <a:latin typeface="Candara" panose="020E0502030303020204" pitchFamily="34" charset="0"/>
              </a:rPr>
              <a:t>Umělá Inteligence</a:t>
            </a:r>
          </a:p>
        </p:txBody>
      </p:sp>
      <p:sp>
        <p:nvSpPr>
          <p:cNvPr id="24" name="TextovéPole 23">
            <a:extLst>
              <a:ext uri="{FF2B5EF4-FFF2-40B4-BE49-F238E27FC236}">
                <a16:creationId xmlns:a16="http://schemas.microsoft.com/office/drawing/2014/main" id="{38CD49F5-FC0B-42F1-9B61-19987B42E848}"/>
              </a:ext>
            </a:extLst>
          </p:cNvPr>
          <p:cNvSpPr txBox="1"/>
          <p:nvPr/>
        </p:nvSpPr>
        <p:spPr>
          <a:xfrm>
            <a:off x="1204124" y="2560370"/>
            <a:ext cx="1779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solidFill>
                  <a:schemeClr val="accent1"/>
                </a:solidFill>
                <a:latin typeface="Candara" panose="020E0502030303020204" pitchFamily="34" charset="0"/>
              </a:rPr>
              <a:t>Seznam položek</a:t>
            </a:r>
          </a:p>
        </p:txBody>
      </p:sp>
      <p:sp>
        <p:nvSpPr>
          <p:cNvPr id="25" name="TextovéPole 24">
            <a:extLst>
              <a:ext uri="{FF2B5EF4-FFF2-40B4-BE49-F238E27FC236}">
                <a16:creationId xmlns:a16="http://schemas.microsoft.com/office/drawing/2014/main" id="{F980DF1C-EBDF-4732-BB3D-9392FBC87C77}"/>
              </a:ext>
            </a:extLst>
          </p:cNvPr>
          <p:cNvSpPr txBox="1"/>
          <p:nvPr/>
        </p:nvSpPr>
        <p:spPr>
          <a:xfrm>
            <a:off x="4791070" y="1904230"/>
            <a:ext cx="1798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solidFill>
                  <a:schemeClr val="accent2"/>
                </a:solidFill>
                <a:latin typeface="Candara" panose="020E0502030303020204" pitchFamily="34" charset="0"/>
              </a:rPr>
              <a:t>Vybraná položka</a:t>
            </a:r>
          </a:p>
        </p:txBody>
      </p:sp>
      <p:sp>
        <p:nvSpPr>
          <p:cNvPr id="32" name="Volný tvar: obrazec 31">
            <a:extLst>
              <a:ext uri="{FF2B5EF4-FFF2-40B4-BE49-F238E27FC236}">
                <a16:creationId xmlns:a16="http://schemas.microsoft.com/office/drawing/2014/main" id="{73E9F6AD-42B1-453D-8C54-DC5862BB865C}"/>
              </a:ext>
            </a:extLst>
          </p:cNvPr>
          <p:cNvSpPr/>
          <p:nvPr/>
        </p:nvSpPr>
        <p:spPr>
          <a:xfrm>
            <a:off x="4012572" y="3593952"/>
            <a:ext cx="1858305" cy="1557732"/>
          </a:xfrm>
          <a:custGeom>
            <a:avLst/>
            <a:gdLst>
              <a:gd name="connsiteX0" fmla="*/ 0 w 1451429"/>
              <a:gd name="connsiteY0" fmla="*/ 1669142 h 1688077"/>
              <a:gd name="connsiteX1" fmla="*/ 943429 w 1451429"/>
              <a:gd name="connsiteY1" fmla="*/ 1451428 h 1688077"/>
              <a:gd name="connsiteX2" fmla="*/ 1451429 w 1451429"/>
              <a:gd name="connsiteY2" fmla="*/ 0 h 1688077"/>
              <a:gd name="connsiteX0" fmla="*/ 0 w 1451429"/>
              <a:gd name="connsiteY0" fmla="*/ 1669142 h 1673846"/>
              <a:gd name="connsiteX1" fmla="*/ 1277257 w 1451429"/>
              <a:gd name="connsiteY1" fmla="*/ 1306285 h 1673846"/>
              <a:gd name="connsiteX2" fmla="*/ 1451429 w 1451429"/>
              <a:gd name="connsiteY2" fmla="*/ 0 h 1673846"/>
              <a:gd name="connsiteX0" fmla="*/ 0 w 1857829"/>
              <a:gd name="connsiteY0" fmla="*/ 1553028 h 1557732"/>
              <a:gd name="connsiteX1" fmla="*/ 1277257 w 1857829"/>
              <a:gd name="connsiteY1" fmla="*/ 1190171 h 1557732"/>
              <a:gd name="connsiteX2" fmla="*/ 1857829 w 1857829"/>
              <a:gd name="connsiteY2" fmla="*/ 0 h 1557732"/>
              <a:gd name="connsiteX0" fmla="*/ 0 w 1858133"/>
              <a:gd name="connsiteY0" fmla="*/ 1553028 h 1557732"/>
              <a:gd name="connsiteX1" fmla="*/ 1277257 w 1858133"/>
              <a:gd name="connsiteY1" fmla="*/ 1190171 h 1557732"/>
              <a:gd name="connsiteX2" fmla="*/ 1857829 w 1858133"/>
              <a:gd name="connsiteY2" fmla="*/ 0 h 1557732"/>
              <a:gd name="connsiteX0" fmla="*/ 0 w 1858305"/>
              <a:gd name="connsiteY0" fmla="*/ 1553028 h 1557732"/>
              <a:gd name="connsiteX1" fmla="*/ 1407886 w 1858305"/>
              <a:gd name="connsiteY1" fmla="*/ 1190171 h 1557732"/>
              <a:gd name="connsiteX2" fmla="*/ 1857829 w 1858305"/>
              <a:gd name="connsiteY2" fmla="*/ 0 h 1557732"/>
              <a:gd name="connsiteX0" fmla="*/ 0 w 1858305"/>
              <a:gd name="connsiteY0" fmla="*/ 1553028 h 1557732"/>
              <a:gd name="connsiteX1" fmla="*/ 1407886 w 1858305"/>
              <a:gd name="connsiteY1" fmla="*/ 1190171 h 1557732"/>
              <a:gd name="connsiteX2" fmla="*/ 1857829 w 1858305"/>
              <a:gd name="connsiteY2" fmla="*/ 0 h 1557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58305" h="1557732">
                <a:moveTo>
                  <a:pt x="0" y="1553028"/>
                </a:moveTo>
                <a:cubicBezTo>
                  <a:pt x="350762" y="1583266"/>
                  <a:pt x="1093410" y="1468361"/>
                  <a:pt x="1407886" y="1190171"/>
                </a:cubicBezTo>
                <a:cubicBezTo>
                  <a:pt x="1649791" y="911981"/>
                  <a:pt x="1869924" y="476552"/>
                  <a:pt x="1857829" y="0"/>
                </a:cubicBezTo>
              </a:path>
            </a:pathLst>
          </a:custGeom>
          <a:noFill/>
          <a:ln w="127000">
            <a:solidFill>
              <a:schemeClr val="accent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28112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véPole 1">
            <a:extLst>
              <a:ext uri="{FF2B5EF4-FFF2-40B4-BE49-F238E27FC236}">
                <a16:creationId xmlns:a16="http://schemas.microsoft.com/office/drawing/2014/main" id="{3076739D-12AF-40F8-8A0D-C08CAB915D2E}"/>
              </a:ext>
            </a:extLst>
          </p:cNvPr>
          <p:cNvSpPr txBox="1"/>
          <p:nvPr/>
        </p:nvSpPr>
        <p:spPr>
          <a:xfrm>
            <a:off x="4800612" y="244031"/>
            <a:ext cx="2590774" cy="646331"/>
          </a:xfrm>
          <a:prstGeom prst="rect">
            <a:avLst/>
          </a:prstGeom>
          <a:noFill/>
          <a:effectLst>
            <a:outerShdw blurRad="12700" dist="38100" dir="2700000" algn="tl" rotWithShape="0">
              <a:srgbClr val="2E1504">
                <a:alpha val="45882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cs-CZ" sz="3600" b="1" dirty="0">
                <a:solidFill>
                  <a:schemeClr val="accent2"/>
                </a:solidFill>
                <a:latin typeface="Candara" panose="020E0502030303020204" pitchFamily="34" charset="0"/>
              </a:rPr>
              <a:t>Technologie</a:t>
            </a:r>
            <a:endParaRPr lang="cs-CZ" sz="4400" b="1" dirty="0">
              <a:solidFill>
                <a:schemeClr val="accent2"/>
              </a:solidFill>
              <a:latin typeface="Candara" panose="020E0502030303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C02581E-FE96-4F77-864B-C1DBBFF642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07" b="19007"/>
          <a:stretch/>
        </p:blipFill>
        <p:spPr bwMode="auto">
          <a:xfrm>
            <a:off x="1673533" y="3235654"/>
            <a:ext cx="2961220" cy="1031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5ABD43E-96C1-47D9-AC21-BAE00E78EF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440916" y="2227760"/>
            <a:ext cx="4724023" cy="253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ovéPole 2">
            <a:extLst>
              <a:ext uri="{FF2B5EF4-FFF2-40B4-BE49-F238E27FC236}">
                <a16:creationId xmlns:a16="http://schemas.microsoft.com/office/drawing/2014/main" id="{C495F99B-EC95-40A3-ACC9-369DE7099252}"/>
              </a:ext>
            </a:extLst>
          </p:cNvPr>
          <p:cNvSpPr txBox="1"/>
          <p:nvPr/>
        </p:nvSpPr>
        <p:spPr>
          <a:xfrm>
            <a:off x="2296151" y="5019854"/>
            <a:ext cx="18469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 sz="1400" dirty="0">
                <a:latin typeface="ITC Avant Garde Gothic LT Demi" pitchFamily="50" charset="0"/>
              </a:rPr>
              <a:t>Unity Game </a:t>
            </a:r>
            <a:r>
              <a:rPr lang="cs-CZ" sz="1400" dirty="0" err="1">
                <a:latin typeface="ITC Avant Garde Gothic LT Demi" pitchFamily="50" charset="0"/>
              </a:rPr>
              <a:t>Engine</a:t>
            </a:r>
            <a:endParaRPr lang="cs-CZ" sz="1400" dirty="0">
              <a:latin typeface="ITC Avant Garde Gothic LT Demi" pitchFamily="50" charset="0"/>
            </a:endParaRP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70AB371A-D6B4-4D93-AC2E-F49251AF0055}"/>
              </a:ext>
            </a:extLst>
          </p:cNvPr>
          <p:cNvSpPr txBox="1"/>
          <p:nvPr/>
        </p:nvSpPr>
        <p:spPr>
          <a:xfrm>
            <a:off x="7981759" y="5019854"/>
            <a:ext cx="21746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 sz="1400" dirty="0">
                <a:latin typeface="ITC Avant Garde Gothic LT Demi" pitchFamily="50" charset="0"/>
              </a:rPr>
              <a:t>Unity ML-</a:t>
            </a:r>
            <a:r>
              <a:rPr lang="cs-CZ" sz="1400" dirty="0" err="1">
                <a:latin typeface="ITC Avant Garde Gothic LT Demi" pitchFamily="50" charset="0"/>
              </a:rPr>
              <a:t>Agents</a:t>
            </a:r>
            <a:r>
              <a:rPr lang="cs-CZ" sz="1400" dirty="0">
                <a:latin typeface="ITC Avant Garde Gothic LT Demi" pitchFamily="50" charset="0"/>
              </a:rPr>
              <a:t> </a:t>
            </a:r>
            <a:r>
              <a:rPr lang="cs-CZ" sz="1400" dirty="0" err="1">
                <a:latin typeface="ITC Avant Garde Gothic LT Demi" pitchFamily="50" charset="0"/>
              </a:rPr>
              <a:t>Toolkit</a:t>
            </a:r>
            <a:endParaRPr lang="cs-CZ" sz="1400" dirty="0">
              <a:latin typeface="ITC Avant Garde Gothic LT Demi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9978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ázek 2">
            <a:extLst>
              <a:ext uri="{FF2B5EF4-FFF2-40B4-BE49-F238E27FC236}">
                <a16:creationId xmlns:a16="http://schemas.microsoft.com/office/drawing/2014/main" id="{F1132088-0FBC-49B5-960E-3A6491172B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61481" y="2095985"/>
            <a:ext cx="6389256" cy="3588818"/>
          </a:xfrm>
          <a:prstGeom prst="rect">
            <a:avLst/>
          </a:prstGeom>
        </p:spPr>
      </p:pic>
      <p:sp>
        <p:nvSpPr>
          <p:cNvPr id="5" name="TextovéPole 4">
            <a:extLst>
              <a:ext uri="{FF2B5EF4-FFF2-40B4-BE49-F238E27FC236}">
                <a16:creationId xmlns:a16="http://schemas.microsoft.com/office/drawing/2014/main" id="{859083C2-27DD-4111-81F8-4A2F2B91BA7F}"/>
              </a:ext>
            </a:extLst>
          </p:cNvPr>
          <p:cNvSpPr txBox="1"/>
          <p:nvPr/>
        </p:nvSpPr>
        <p:spPr>
          <a:xfrm>
            <a:off x="4935267" y="244031"/>
            <a:ext cx="2321469" cy="646331"/>
          </a:xfrm>
          <a:prstGeom prst="rect">
            <a:avLst/>
          </a:prstGeom>
          <a:noFill/>
          <a:effectLst>
            <a:outerShdw blurRad="12700" dist="38100" dir="2700000" algn="tl" rotWithShape="0">
              <a:srgbClr val="2E1504">
                <a:alpha val="45882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cs-CZ" sz="3600" b="1" dirty="0">
                <a:solidFill>
                  <a:schemeClr val="accent2"/>
                </a:solidFill>
                <a:latin typeface="Candara" panose="020E0502030303020204" pitchFamily="34" charset="0"/>
              </a:rPr>
              <a:t>ML-</a:t>
            </a:r>
            <a:r>
              <a:rPr lang="cs-CZ" sz="3600" b="1" dirty="0" err="1">
                <a:solidFill>
                  <a:schemeClr val="accent2"/>
                </a:solidFill>
                <a:latin typeface="Candara" panose="020E0502030303020204" pitchFamily="34" charset="0"/>
              </a:rPr>
              <a:t>Agents</a:t>
            </a:r>
            <a:endParaRPr lang="cs-CZ" sz="4400" b="1" dirty="0">
              <a:solidFill>
                <a:schemeClr val="accent2"/>
              </a:solidFill>
              <a:latin typeface="Candara" panose="020E0502030303020204" pitchFamily="34" charset="0"/>
            </a:endParaRP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7E5EBC44-1D0B-47EA-91A6-532D4E16BD99}"/>
              </a:ext>
            </a:extLst>
          </p:cNvPr>
          <p:cNvSpPr txBox="1"/>
          <p:nvPr/>
        </p:nvSpPr>
        <p:spPr>
          <a:xfrm>
            <a:off x="1031848" y="3151730"/>
            <a:ext cx="333431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cs-CZ" dirty="0">
                <a:solidFill>
                  <a:schemeClr val="accent1">
                    <a:lumMod val="75000"/>
                  </a:schemeClr>
                </a:solidFill>
                <a:latin typeface="Candara" panose="020E0502030303020204" pitchFamily="34" charset="0"/>
              </a:rPr>
              <a:t>Využití Unity pro trénování UI</a:t>
            </a:r>
          </a:p>
          <a:p>
            <a:pPr marL="285750" indent="-285750">
              <a:buFontTx/>
              <a:buChar char="-"/>
            </a:pPr>
            <a:endParaRPr lang="cs-CZ" dirty="0">
              <a:solidFill>
                <a:schemeClr val="accent1">
                  <a:lumMod val="75000"/>
                </a:schemeClr>
              </a:solidFill>
              <a:latin typeface="Candara" panose="020E0502030303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cs-CZ" dirty="0">
                <a:solidFill>
                  <a:schemeClr val="accent1">
                    <a:lumMod val="75000"/>
                  </a:schemeClr>
                </a:solidFill>
                <a:latin typeface="Candara" panose="020E0502030303020204" pitchFamily="34" charset="0"/>
              </a:rPr>
              <a:t>Open-Source</a:t>
            </a:r>
          </a:p>
          <a:p>
            <a:pPr marL="285750" indent="-285750">
              <a:buFontTx/>
              <a:buChar char="-"/>
            </a:pPr>
            <a:endParaRPr lang="cs-CZ" dirty="0">
              <a:solidFill>
                <a:schemeClr val="accent1">
                  <a:lumMod val="75000"/>
                </a:schemeClr>
              </a:solidFill>
              <a:latin typeface="Candara" panose="020E0502030303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cs-CZ" dirty="0">
                <a:solidFill>
                  <a:schemeClr val="accent1">
                    <a:lumMod val="75000"/>
                  </a:schemeClr>
                </a:solidFill>
                <a:latin typeface="Candara" panose="020E0502030303020204" pitchFamily="34" charset="0"/>
              </a:rPr>
              <a:t>Běží externě, Python</a:t>
            </a:r>
          </a:p>
        </p:txBody>
      </p:sp>
    </p:spTree>
    <p:extLst>
      <p:ext uri="{BB962C8B-B14F-4D97-AF65-F5344CB8AC3E}">
        <p14:creationId xmlns:p14="http://schemas.microsoft.com/office/powerpoint/2010/main" val="2000957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véPole 1">
            <a:extLst>
              <a:ext uri="{FF2B5EF4-FFF2-40B4-BE49-F238E27FC236}">
                <a16:creationId xmlns:a16="http://schemas.microsoft.com/office/drawing/2014/main" id="{8458F232-B608-49E0-8B2A-D9C36685FF46}"/>
              </a:ext>
            </a:extLst>
          </p:cNvPr>
          <p:cNvSpPr txBox="1"/>
          <p:nvPr/>
        </p:nvSpPr>
        <p:spPr>
          <a:xfrm>
            <a:off x="4444239" y="244031"/>
            <a:ext cx="3303533" cy="646331"/>
          </a:xfrm>
          <a:prstGeom prst="rect">
            <a:avLst/>
          </a:prstGeom>
          <a:noFill/>
          <a:effectLst>
            <a:outerShdw blurRad="12700" dist="38100" dir="2700000" algn="tl" rotWithShape="0">
              <a:srgbClr val="2E1504">
                <a:alpha val="45882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cs-CZ" sz="3600" b="1" dirty="0">
                <a:solidFill>
                  <a:schemeClr val="accent2"/>
                </a:solidFill>
                <a:latin typeface="Candara" panose="020E0502030303020204" pitchFamily="34" charset="0"/>
              </a:rPr>
              <a:t>Vzhled projektu</a:t>
            </a:r>
            <a:endParaRPr lang="cs-CZ" sz="4400" b="1" dirty="0">
              <a:solidFill>
                <a:schemeClr val="accent2"/>
              </a:solidFill>
              <a:latin typeface="Candara" panose="020E0502030303020204" pitchFamily="34" charset="0"/>
            </a:endParaRP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C3B30113-99DB-4F57-AF82-E409533852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662" y="1095892"/>
            <a:ext cx="9496425" cy="531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930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véPole 1">
            <a:extLst>
              <a:ext uri="{FF2B5EF4-FFF2-40B4-BE49-F238E27FC236}">
                <a16:creationId xmlns:a16="http://schemas.microsoft.com/office/drawing/2014/main" id="{ABFAD650-DB48-4763-94FD-5815CAEC0AB4}"/>
              </a:ext>
            </a:extLst>
          </p:cNvPr>
          <p:cNvSpPr txBox="1"/>
          <p:nvPr/>
        </p:nvSpPr>
        <p:spPr>
          <a:xfrm>
            <a:off x="4676387" y="244031"/>
            <a:ext cx="2839239" cy="646331"/>
          </a:xfrm>
          <a:prstGeom prst="rect">
            <a:avLst/>
          </a:prstGeom>
          <a:noFill/>
          <a:effectLst>
            <a:outerShdw blurRad="12700" dist="38100" dir="2700000" algn="tl" rotWithShape="0">
              <a:srgbClr val="2E1504">
                <a:alpha val="45882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cs-CZ" sz="3600" b="1" dirty="0">
                <a:solidFill>
                  <a:schemeClr val="accent2"/>
                </a:solidFill>
                <a:latin typeface="Candara" panose="020E0502030303020204" pitchFamily="34" charset="0"/>
              </a:rPr>
              <a:t>Projekt v akci</a:t>
            </a:r>
            <a:endParaRPr lang="cs-CZ" sz="4400" b="1" dirty="0">
              <a:solidFill>
                <a:schemeClr val="accent2"/>
              </a:solidFill>
              <a:latin typeface="Candara" panose="020E0502030303020204" pitchFamily="34" charset="0"/>
            </a:endParaRP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C1FF9889-35F6-49DD-91A8-07EAFFB4B0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06" y="1010770"/>
            <a:ext cx="9825318" cy="552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351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véPole 1">
            <a:extLst>
              <a:ext uri="{FF2B5EF4-FFF2-40B4-BE49-F238E27FC236}">
                <a16:creationId xmlns:a16="http://schemas.microsoft.com/office/drawing/2014/main" id="{F533A06A-5DEF-4471-B520-30C959EDDC73}"/>
              </a:ext>
            </a:extLst>
          </p:cNvPr>
          <p:cNvSpPr txBox="1"/>
          <p:nvPr/>
        </p:nvSpPr>
        <p:spPr>
          <a:xfrm>
            <a:off x="5129524" y="244031"/>
            <a:ext cx="1932966" cy="646331"/>
          </a:xfrm>
          <a:prstGeom prst="rect">
            <a:avLst/>
          </a:prstGeom>
          <a:noFill/>
          <a:effectLst>
            <a:outerShdw blurRad="12700" dist="38100" dir="2700000" algn="tl" rotWithShape="0">
              <a:srgbClr val="2E1504">
                <a:alpha val="45882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cs-CZ" sz="3600" b="1" dirty="0">
                <a:solidFill>
                  <a:schemeClr val="accent2"/>
                </a:solidFill>
                <a:latin typeface="Candara" panose="020E0502030303020204" pitchFamily="34" charset="0"/>
              </a:rPr>
              <a:t>Výsledky</a:t>
            </a:r>
            <a:endParaRPr lang="cs-CZ" sz="4400" b="1" dirty="0">
              <a:solidFill>
                <a:schemeClr val="accent2"/>
              </a:solidFill>
              <a:latin typeface="Candara" panose="020E0502030303020204" pitchFamily="34" charset="0"/>
            </a:endParaRPr>
          </a:p>
        </p:txBody>
      </p:sp>
      <p:sp>
        <p:nvSpPr>
          <p:cNvPr id="3" name="TextovéPole 2">
            <a:extLst>
              <a:ext uri="{FF2B5EF4-FFF2-40B4-BE49-F238E27FC236}">
                <a16:creationId xmlns:a16="http://schemas.microsoft.com/office/drawing/2014/main" id="{CC4C1151-3FAF-4D39-960D-E2C686946B5B}"/>
              </a:ext>
            </a:extLst>
          </p:cNvPr>
          <p:cNvSpPr txBox="1"/>
          <p:nvPr/>
        </p:nvSpPr>
        <p:spPr>
          <a:xfrm>
            <a:off x="735106" y="2147684"/>
            <a:ext cx="49776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solidFill>
                  <a:schemeClr val="accent1">
                    <a:lumMod val="75000"/>
                  </a:schemeClr>
                </a:solidFill>
                <a:latin typeface="Candara" panose="020E0502030303020204" pitchFamily="34" charset="0"/>
              </a:rPr>
              <a:t>- Nejlepší výsledky při střídání voleb UI a uživatele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DB6B8B38-1027-401E-AAE1-4C3A73B794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525" y="1128123"/>
            <a:ext cx="4281697" cy="2408454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B7DC2834-B27F-4BE9-BC8E-4CB4382C91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525" y="3932169"/>
            <a:ext cx="4281698" cy="2408455"/>
          </a:xfrm>
          <a:prstGeom prst="rect">
            <a:avLst/>
          </a:prstGeom>
        </p:spPr>
      </p:pic>
      <p:sp>
        <p:nvSpPr>
          <p:cNvPr id="8" name="TextovéPole 7">
            <a:extLst>
              <a:ext uri="{FF2B5EF4-FFF2-40B4-BE49-F238E27FC236}">
                <a16:creationId xmlns:a16="http://schemas.microsoft.com/office/drawing/2014/main" id="{156013E6-C905-4B7C-BA53-DC3FA017629D}"/>
              </a:ext>
            </a:extLst>
          </p:cNvPr>
          <p:cNvSpPr txBox="1"/>
          <p:nvPr/>
        </p:nvSpPr>
        <p:spPr>
          <a:xfrm>
            <a:off x="735106" y="4951730"/>
            <a:ext cx="4501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solidFill>
                  <a:srgbClr val="C00000"/>
                </a:solidFill>
                <a:latin typeface="Candara" panose="020E0502030303020204" pitchFamily="34" charset="0"/>
              </a:rPr>
              <a:t>- Pouze volit volbu UI nemá nejlepší výsledky</a:t>
            </a:r>
          </a:p>
        </p:txBody>
      </p:sp>
    </p:spTree>
    <p:extLst>
      <p:ext uri="{BB962C8B-B14F-4D97-AF65-F5344CB8AC3E}">
        <p14:creationId xmlns:p14="http://schemas.microsoft.com/office/powerpoint/2010/main" val="962151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véPole 1">
            <a:extLst>
              <a:ext uri="{FF2B5EF4-FFF2-40B4-BE49-F238E27FC236}">
                <a16:creationId xmlns:a16="http://schemas.microsoft.com/office/drawing/2014/main" id="{1ED659B4-B53C-45F6-AA01-5D248B1FF2CB}"/>
              </a:ext>
            </a:extLst>
          </p:cNvPr>
          <p:cNvSpPr txBox="1"/>
          <p:nvPr/>
        </p:nvSpPr>
        <p:spPr>
          <a:xfrm>
            <a:off x="3938999" y="3136612"/>
            <a:ext cx="4314001" cy="584775"/>
          </a:xfrm>
          <a:prstGeom prst="rect">
            <a:avLst/>
          </a:prstGeom>
          <a:noFill/>
          <a:effectLst>
            <a:outerShdw blurRad="12700" dist="38100" dir="2700000" algn="tl" rotWithShape="0">
              <a:srgbClr val="2E1504">
                <a:alpha val="45882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cs-CZ" sz="3200" b="1" dirty="0">
                <a:solidFill>
                  <a:schemeClr val="accent2"/>
                </a:solidFill>
                <a:latin typeface="Candara" panose="020E0502030303020204" pitchFamily="34" charset="0"/>
              </a:rPr>
              <a:t>Děkujeme za pozornost</a:t>
            </a:r>
          </a:p>
        </p:txBody>
      </p:sp>
      <p:pic>
        <p:nvPicPr>
          <p:cNvPr id="3" name="Obrázek 2" descr="Obsah obrázku rámeček obrázku&#10;&#10;Popis byl vytvořen automaticky">
            <a:extLst>
              <a:ext uri="{FF2B5EF4-FFF2-40B4-BE49-F238E27FC236}">
                <a16:creationId xmlns:a16="http://schemas.microsoft.com/office/drawing/2014/main" id="{B74EDD89-4432-4FD9-9D57-DA5A80B477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4118" y="0"/>
            <a:ext cx="6962775" cy="1343025"/>
          </a:xfrm>
          <a:prstGeom prst="rect">
            <a:avLst/>
          </a:prstGeom>
        </p:spPr>
      </p:pic>
      <p:pic>
        <p:nvPicPr>
          <p:cNvPr id="4" name="Obrázek 3" descr="Obsah obrázku rámeček obrázku&#10;&#10;Popis byl vytvořen automaticky">
            <a:extLst>
              <a:ext uri="{FF2B5EF4-FFF2-40B4-BE49-F238E27FC236}">
                <a16:creationId xmlns:a16="http://schemas.microsoft.com/office/drawing/2014/main" id="{E2994CEC-861B-43E7-BA08-F395ADA08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9107" y="0"/>
            <a:ext cx="6962775" cy="1343025"/>
          </a:xfrm>
          <a:prstGeom prst="rect">
            <a:avLst/>
          </a:prstGeom>
        </p:spPr>
      </p:pic>
      <p:pic>
        <p:nvPicPr>
          <p:cNvPr id="5" name="Obrázek 4" descr="Obsah obrázku rámeček obrázku&#10;&#10;Popis byl vytvořen automaticky">
            <a:extLst>
              <a:ext uri="{FF2B5EF4-FFF2-40B4-BE49-F238E27FC236}">
                <a16:creationId xmlns:a16="http://schemas.microsoft.com/office/drawing/2014/main" id="{EF67DCC1-F409-4207-BD7F-792BFE1D21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0443" y="5550835"/>
            <a:ext cx="6962775" cy="1343025"/>
          </a:xfrm>
          <a:prstGeom prst="rect">
            <a:avLst/>
          </a:prstGeom>
        </p:spPr>
      </p:pic>
      <p:pic>
        <p:nvPicPr>
          <p:cNvPr id="6" name="Obrázek 5" descr="Obsah obrázku rámeček obrázku&#10;&#10;Popis byl vytvořen automaticky">
            <a:extLst>
              <a:ext uri="{FF2B5EF4-FFF2-40B4-BE49-F238E27FC236}">
                <a16:creationId xmlns:a16="http://schemas.microsoft.com/office/drawing/2014/main" id="{A47F0FC4-2554-4F26-A28D-36B7F89C55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0407" y="5550834"/>
            <a:ext cx="6962775" cy="134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894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véPole 1">
            <a:extLst>
              <a:ext uri="{FF2B5EF4-FFF2-40B4-BE49-F238E27FC236}">
                <a16:creationId xmlns:a16="http://schemas.microsoft.com/office/drawing/2014/main" id="{477A2E50-D34B-472B-81F5-DEEC1EDBCF56}"/>
              </a:ext>
            </a:extLst>
          </p:cNvPr>
          <p:cNvSpPr txBox="1"/>
          <p:nvPr/>
        </p:nvSpPr>
        <p:spPr>
          <a:xfrm>
            <a:off x="5340024" y="244031"/>
            <a:ext cx="1511952" cy="646331"/>
          </a:xfrm>
          <a:prstGeom prst="rect">
            <a:avLst/>
          </a:prstGeom>
          <a:noFill/>
          <a:effectLst>
            <a:outerShdw blurRad="12700" dist="38100" dir="2700000" algn="tl" rotWithShape="0">
              <a:srgbClr val="2E1504">
                <a:alpha val="45882"/>
              </a:srgb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cs-CZ" sz="3600" b="1" dirty="0">
                <a:solidFill>
                  <a:schemeClr val="accent2"/>
                </a:solidFill>
                <a:latin typeface="Alte Haas Grotesk" panose="02000503000000020004" pitchFamily="2" charset="0"/>
              </a:rPr>
              <a:t>Zdroje</a:t>
            </a:r>
            <a:endParaRPr lang="cs-CZ" sz="4400" b="1" dirty="0">
              <a:solidFill>
                <a:schemeClr val="accent2"/>
              </a:solidFill>
              <a:latin typeface="Alte Haas Grotesk" panose="02000503000000020004" pitchFamily="2" charset="0"/>
            </a:endParaRPr>
          </a:p>
        </p:txBody>
      </p:sp>
      <p:sp>
        <p:nvSpPr>
          <p:cNvPr id="3" name="TextovéPole 2">
            <a:extLst>
              <a:ext uri="{FF2B5EF4-FFF2-40B4-BE49-F238E27FC236}">
                <a16:creationId xmlns:a16="http://schemas.microsoft.com/office/drawing/2014/main" id="{B85AE60F-8FCF-450B-9735-300D01328B6F}"/>
              </a:ext>
            </a:extLst>
          </p:cNvPr>
          <p:cNvSpPr txBox="1"/>
          <p:nvPr/>
        </p:nvSpPr>
        <p:spPr>
          <a:xfrm>
            <a:off x="676656" y="1856232"/>
            <a:ext cx="1058824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cs-CZ" sz="1400" b="0" i="0" dirty="0">
                <a:solidFill>
                  <a:srgbClr val="212529"/>
                </a:solidFill>
                <a:effectLst/>
                <a:latin typeface="Alte Haas Grotesk" panose="02000503000000020004" pitchFamily="2" charset="0"/>
              </a:rPr>
              <a:t>AI </a:t>
            </a:r>
            <a:r>
              <a:rPr lang="cs-CZ" sz="1400" b="0" i="0" dirty="0" err="1">
                <a:solidFill>
                  <a:srgbClr val="212529"/>
                </a:solidFill>
                <a:effectLst/>
                <a:latin typeface="Alte Haas Grotesk" panose="02000503000000020004" pitchFamily="2" charset="0"/>
              </a:rPr>
              <a:t>movie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Alte Haas Grotesk" panose="02000503000000020004" pitchFamily="2" charset="0"/>
              </a:rPr>
              <a:t>, Robot </a:t>
            </a:r>
            <a:r>
              <a:rPr lang="cs-CZ" sz="1400" b="0" i="0" dirty="0" err="1">
                <a:solidFill>
                  <a:srgbClr val="212529"/>
                </a:solidFill>
                <a:effectLst/>
                <a:latin typeface="Alte Haas Grotesk" panose="02000503000000020004" pitchFamily="2" charset="0"/>
              </a:rPr>
              <a:t>Thinking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Alte Haas Grotesk" panose="02000503000000020004" pitchFamily="2" charset="0"/>
              </a:rPr>
              <a:t>, </a:t>
            </a:r>
            <a:r>
              <a:rPr lang="cs-CZ" sz="1400" b="0" i="0" dirty="0" err="1">
                <a:solidFill>
                  <a:srgbClr val="212529"/>
                </a:solidFill>
                <a:effectLst/>
                <a:latin typeface="Alte Haas Grotesk" panose="02000503000000020004" pitchFamily="2" charset="0"/>
              </a:rPr>
              <a:t>bots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Alte Haas Grotesk" panose="02000503000000020004" pitchFamily="2" charset="0"/>
              </a:rPr>
              <a:t> and </a:t>
            </a:r>
            <a:r>
              <a:rPr lang="cs-CZ" sz="1400" b="0" i="0" dirty="0" err="1">
                <a:solidFill>
                  <a:srgbClr val="212529"/>
                </a:solidFill>
                <a:effectLst/>
                <a:latin typeface="Alte Haas Grotesk" panose="02000503000000020004" pitchFamily="2" charset="0"/>
              </a:rPr>
              <a:t>robots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Alte Haas Grotesk" panose="02000503000000020004" pitchFamily="2" charset="0"/>
              </a:rPr>
              <a:t> </a:t>
            </a:r>
            <a:r>
              <a:rPr lang="cs-CZ" sz="1400" b="0" i="0" dirty="0" err="1">
                <a:solidFill>
                  <a:srgbClr val="212529"/>
                </a:solidFill>
                <a:effectLst/>
                <a:latin typeface="Alte Haas Grotesk" panose="02000503000000020004" pitchFamily="2" charset="0"/>
              </a:rPr>
              <a:t>png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Alte Haas Grotesk" panose="02000503000000020004" pitchFamily="2" charset="0"/>
              </a:rPr>
              <a:t>. </a:t>
            </a:r>
            <a:r>
              <a:rPr lang="cs-CZ" sz="1400" b="0" i="1" dirty="0" err="1">
                <a:solidFill>
                  <a:srgbClr val="212529"/>
                </a:solidFill>
                <a:effectLst/>
                <a:latin typeface="Alte Haas Grotesk" panose="02000503000000020004" pitchFamily="2" charset="0"/>
              </a:rPr>
              <a:t>Klipartz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Alte Haas Grotesk" panose="02000503000000020004" pitchFamily="2" charset="0"/>
              </a:rPr>
              <a:t> [online]. [cit. 2021-12-11]. Dostupné z: 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Alte Haas Grotesk" panose="02000503000000020004" pitchFamily="2" charset="0"/>
                <a:hlinkClick r:id="rId2"/>
              </a:rPr>
              <a:t>https://www.klipartz.com/en/sticker-png-xuced</a:t>
            </a:r>
            <a:endParaRPr lang="cs-CZ" sz="1400" b="0" i="0" dirty="0">
              <a:solidFill>
                <a:srgbClr val="212529"/>
              </a:solidFill>
              <a:effectLst/>
              <a:latin typeface="Alte Haas Grotesk" panose="02000503000000020004" pitchFamily="2" charset="0"/>
            </a:endParaRPr>
          </a:p>
          <a:p>
            <a:pPr marL="342900" indent="-342900">
              <a:buAutoNum type="arabicPeriod"/>
            </a:pP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Unity ML-</a:t>
            </a:r>
            <a:r>
              <a:rPr lang="cs-CZ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Agents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cs-CZ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Toolkit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. </a:t>
            </a:r>
            <a:r>
              <a:rPr lang="cs-CZ" sz="1400" b="0" i="1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GitHub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 [online]. GitHub, c2021 [cit. 2021-12-11]. Dostupné z: 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3"/>
              </a:rPr>
              <a:t>https://github.com/Unity-Technologies/ml-agents</a:t>
            </a:r>
            <a:endParaRPr lang="cs-CZ" sz="1400" b="0" i="0" dirty="0">
              <a:solidFill>
                <a:srgbClr val="212529"/>
              </a:solidFill>
              <a:effectLst/>
              <a:latin typeface="Alte Haas Grotesk" panose="02000503000000020004" pitchFamily="2" charset="0"/>
            </a:endParaRPr>
          </a:p>
          <a:p>
            <a:pPr marL="342900" indent="-342900">
              <a:buAutoNum type="arabicPeriod"/>
            </a:pP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Unity ML agents at a glance. </a:t>
            </a:r>
            <a:r>
              <a:rPr lang="en-US" sz="1400" b="0" i="1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Mark </a:t>
            </a:r>
            <a:r>
              <a:rPr lang="en-US" sz="1400" b="0" i="1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Saroufim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 [online]. [cit. 2021-12-11]. </a:t>
            </a:r>
            <a:r>
              <a:rPr lang="en-US" sz="1400" b="0" i="0" dirty="0" err="1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Dostupné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 z: </a:t>
            </a:r>
            <a:r>
              <a:rPr lang="en-US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4"/>
              </a:rPr>
              <a:t>https://marksaroufim.medium.com/building-your-own-game-simulations-for-reinforcement-learning-with-unity-ml-agents-a-code-deep-e69a7bbc601e</a:t>
            </a:r>
            <a:endParaRPr lang="cs-CZ" sz="1400" b="0" i="0" dirty="0">
              <a:solidFill>
                <a:srgbClr val="212529"/>
              </a:solidFill>
              <a:effectLst/>
              <a:latin typeface="Alte Haas Grotesk" panose="02000503000000020004" pitchFamily="2" charset="0"/>
            </a:endParaRPr>
          </a:p>
          <a:p>
            <a:pPr marL="342900" indent="-342900">
              <a:buAutoNum type="arabicPeriod"/>
            </a:pP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UNITY LOGO. </a:t>
            </a:r>
            <a:r>
              <a:rPr lang="cs-CZ" sz="1400" b="0" i="1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1000 logos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</a:rPr>
              <a:t> [online]. 1000logos.net, c2016-2021 [cit. 2021-12-12]. Dostupné z: </a:t>
            </a:r>
            <a:r>
              <a:rPr lang="cs-CZ" sz="1400" b="0" i="0" dirty="0">
                <a:solidFill>
                  <a:srgbClr val="212529"/>
                </a:solidFill>
                <a:effectLst/>
                <a:latin typeface="Open Sans" panose="020B0606030504020204" pitchFamily="34" charset="0"/>
                <a:hlinkClick r:id="rId5"/>
              </a:rPr>
              <a:t>https://1000logos.net/unity-logo/</a:t>
            </a:r>
            <a:endParaRPr lang="cs-CZ" sz="1400" b="0" i="0" dirty="0">
              <a:solidFill>
                <a:srgbClr val="212529"/>
              </a:solidFill>
              <a:effectLst/>
              <a:latin typeface="Alte Haas Grotesk" panose="02000503000000020004" pitchFamily="2" charset="0"/>
            </a:endParaRPr>
          </a:p>
          <a:p>
            <a:pPr marL="342900" indent="-342900">
              <a:buAutoNum type="arabicPeriod"/>
            </a:pPr>
            <a:r>
              <a:rPr lang="cs-CZ" sz="1400" dirty="0">
                <a:solidFill>
                  <a:srgbClr val="212529"/>
                </a:solidFill>
                <a:latin typeface="Alte Haas Grotesk" panose="02000503000000020004" pitchFamily="2" charset="0"/>
              </a:rPr>
              <a:t>s</a:t>
            </a:r>
            <a:endParaRPr lang="cs-CZ" sz="1400" dirty="0">
              <a:latin typeface="Alte Haas Grotes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483340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178</Words>
  <Application>Microsoft Office PowerPoint</Application>
  <PresentationFormat>Širokoúhlá obrazovka</PresentationFormat>
  <Paragraphs>27</Paragraphs>
  <Slides>9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7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9</vt:i4>
      </vt:variant>
    </vt:vector>
  </HeadingPairs>
  <TitlesOfParts>
    <vt:vector size="17" baseType="lpstr">
      <vt:lpstr>Arial</vt:lpstr>
      <vt:lpstr>Candara</vt:lpstr>
      <vt:lpstr>Alte Haas Grotesk</vt:lpstr>
      <vt:lpstr>Calibri</vt:lpstr>
      <vt:lpstr>ITC Avant Garde Gothic LT Demi</vt:lpstr>
      <vt:lpstr>Calibri Light</vt:lpstr>
      <vt:lpstr>Open Sans</vt:lpstr>
      <vt:lpstr>Motiv Office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Jan Kunetka</dc:creator>
  <cp:lastModifiedBy>Jan Kunetka</cp:lastModifiedBy>
  <cp:revision>18</cp:revision>
  <dcterms:created xsi:type="dcterms:W3CDTF">2021-12-11T16:17:55Z</dcterms:created>
  <dcterms:modified xsi:type="dcterms:W3CDTF">2021-12-12T12:52:11Z</dcterms:modified>
</cp:coreProperties>
</file>

<file path=docProps/thumbnail.jpeg>
</file>